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74" r:id="rId7"/>
    <p:sldId id="273" r:id="rId8"/>
    <p:sldId id="275" r:id="rId9"/>
    <p:sldId id="276" r:id="rId10"/>
    <p:sldId id="277" r:id="rId11"/>
    <p:sldId id="278" r:id="rId12"/>
    <p:sldId id="279" r:id="rId13"/>
    <p:sldId id="262" r:id="rId14"/>
    <p:sldId id="263" r:id="rId15"/>
    <p:sldId id="264" r:id="rId16"/>
    <p:sldId id="265" r:id="rId17"/>
    <p:sldId id="266" r:id="rId18"/>
    <p:sldId id="267"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6" d="100"/>
          <a:sy n="56" d="100"/>
        </p:scale>
        <p:origin x="-147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26/06/1439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26/06/1439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26/06/1439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26/06/1439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26/06/1439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26/06/1439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26/06/1439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8000" r="-18000"/>
          </a:stretch>
        </a:blip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2952635" y="2420888"/>
            <a:ext cx="6192688" cy="1398017"/>
          </a:xfrm>
        </p:spPr>
        <p:txBody>
          <a:bodyPr>
            <a:normAutofit/>
          </a:bodyPr>
          <a:lstStyle/>
          <a:p>
            <a:r>
              <a:rPr lang="ar-IQ" sz="6000" dirty="0" smtClean="0">
                <a:solidFill>
                  <a:srgbClr val="FF0000"/>
                </a:solidFill>
              </a:rPr>
              <a:t>الاعاقة العقلية</a:t>
            </a:r>
            <a:endParaRPr lang="ar-IQ" sz="6000" dirty="0">
              <a:solidFill>
                <a:srgbClr val="FF0000"/>
              </a:solidFill>
            </a:endParaRPr>
          </a:p>
        </p:txBody>
      </p:sp>
      <p:sp>
        <p:nvSpPr>
          <p:cNvPr id="3" name="عنوان فرعي 2"/>
          <p:cNvSpPr>
            <a:spLocks noGrp="1"/>
          </p:cNvSpPr>
          <p:nvPr>
            <p:ph type="subTitle" idx="1"/>
          </p:nvPr>
        </p:nvSpPr>
        <p:spPr>
          <a:xfrm>
            <a:off x="2195736" y="3861048"/>
            <a:ext cx="6400800" cy="1752600"/>
          </a:xfrm>
        </p:spPr>
        <p:txBody>
          <a:bodyPr/>
          <a:lstStyle/>
          <a:p>
            <a:r>
              <a:rPr lang="ar-IQ" b="1" dirty="0" smtClean="0">
                <a:solidFill>
                  <a:srgbClr val="00B050"/>
                </a:solidFill>
              </a:rPr>
              <a:t>اعداد</a:t>
            </a:r>
          </a:p>
          <a:p>
            <a:r>
              <a:rPr lang="ar-IQ" b="1" dirty="0" smtClean="0">
                <a:solidFill>
                  <a:srgbClr val="00B050"/>
                </a:solidFill>
              </a:rPr>
              <a:t>د</a:t>
            </a:r>
            <a:r>
              <a:rPr lang="ar-IQ" b="1" dirty="0" smtClean="0">
                <a:solidFill>
                  <a:srgbClr val="00B050"/>
                </a:solidFill>
              </a:rPr>
              <a:t>. سناء </a:t>
            </a:r>
            <a:r>
              <a:rPr lang="ar-IQ" b="1" dirty="0" err="1" smtClean="0">
                <a:solidFill>
                  <a:srgbClr val="00B050"/>
                </a:solidFill>
              </a:rPr>
              <a:t>عبدالزهرة</a:t>
            </a:r>
            <a:r>
              <a:rPr lang="ar-IQ" b="1" dirty="0" smtClean="0">
                <a:solidFill>
                  <a:srgbClr val="00B050"/>
                </a:solidFill>
              </a:rPr>
              <a:t> الجمعان</a:t>
            </a:r>
            <a:endParaRPr lang="ar-IQ" b="1" dirty="0">
              <a:solidFill>
                <a:srgbClr val="00B050"/>
              </a:solidFill>
            </a:endParaRPr>
          </a:p>
        </p:txBody>
      </p:sp>
    </p:spTree>
    <p:extLst>
      <p:ext uri="{BB962C8B-B14F-4D97-AF65-F5344CB8AC3E}">
        <p14:creationId xmlns:p14="http://schemas.microsoft.com/office/powerpoint/2010/main" val="30178397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363272" cy="5505475"/>
          </a:xfrm>
        </p:spPr>
        <p:txBody>
          <a:bodyPr/>
          <a:lstStyle/>
          <a:p>
            <a:r>
              <a:rPr lang="ar-IQ" dirty="0" smtClean="0"/>
              <a:t>4. صغر حجم الجمجمة بسبب تناول الكحول والمخدرات وتناول العقاقير اثناء الحمل او بسبب عوامل وراثية  وهنا يصعب على المعاق </a:t>
            </a:r>
            <a:r>
              <a:rPr lang="ar-IQ" dirty="0" err="1" smtClean="0"/>
              <a:t>التازر</a:t>
            </a:r>
            <a:r>
              <a:rPr lang="ar-IQ" dirty="0" smtClean="0"/>
              <a:t> الحركي والبصري.</a:t>
            </a:r>
          </a:p>
          <a:p>
            <a:r>
              <a:rPr lang="ar-IQ" dirty="0" smtClean="0"/>
              <a:t>القماءة: ويعود ذلك الى نقص </a:t>
            </a:r>
            <a:r>
              <a:rPr lang="ar-IQ" dirty="0" err="1" smtClean="0"/>
              <a:t>الثايروكسين</a:t>
            </a:r>
            <a:r>
              <a:rPr lang="ar-IQ" dirty="0" smtClean="0"/>
              <a:t> الذي تفرزه الغدة الدرقية </a:t>
            </a:r>
            <a:endParaRPr lang="ar-IQ" dirty="0"/>
          </a:p>
        </p:txBody>
      </p:sp>
    </p:spTree>
    <p:extLst>
      <p:ext uri="{BB962C8B-B14F-4D97-AF65-F5344CB8AC3E}">
        <p14:creationId xmlns:p14="http://schemas.microsoft.com/office/powerpoint/2010/main" val="21358582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التطور التاريخي للعناية بالمعاق</a:t>
            </a:r>
            <a:endParaRPr lang="ar-IQ" dirty="0"/>
          </a:p>
        </p:txBody>
      </p:sp>
      <p:sp>
        <p:nvSpPr>
          <p:cNvPr id="3" name="عنصر نائب للمحتوى 2"/>
          <p:cNvSpPr>
            <a:spLocks noGrp="1"/>
          </p:cNvSpPr>
          <p:nvPr>
            <p:ph idx="1"/>
          </p:nvPr>
        </p:nvSpPr>
        <p:spPr/>
        <p:txBody>
          <a:bodyPr/>
          <a:lstStyle/>
          <a:p>
            <a:pPr marL="514350" indent="-514350">
              <a:buFont typeface="+mj-lt"/>
              <a:buAutoNum type="arabicPeriod"/>
            </a:pPr>
            <a:r>
              <a:rPr lang="ar-IQ" dirty="0" smtClean="0"/>
              <a:t>مرحلة الابادة</a:t>
            </a:r>
          </a:p>
          <a:p>
            <a:pPr marL="514350" indent="-514350">
              <a:buFont typeface="+mj-lt"/>
              <a:buAutoNum type="arabicPeriod"/>
            </a:pPr>
            <a:r>
              <a:rPr lang="ar-IQ" dirty="0" smtClean="0"/>
              <a:t>مرحلة الاهمال</a:t>
            </a:r>
          </a:p>
          <a:p>
            <a:pPr marL="514350" indent="-514350">
              <a:buFont typeface="+mj-lt"/>
              <a:buAutoNum type="arabicPeriod"/>
            </a:pPr>
            <a:r>
              <a:rPr lang="ar-IQ" dirty="0" smtClean="0"/>
              <a:t>مرحلة الرعاية الاساسية</a:t>
            </a:r>
          </a:p>
          <a:p>
            <a:pPr marL="514350" indent="-514350">
              <a:buFont typeface="+mj-lt"/>
              <a:buAutoNum type="arabicPeriod"/>
            </a:pPr>
            <a:r>
              <a:rPr lang="ar-IQ" dirty="0" smtClean="0"/>
              <a:t>مرحلة التربية الخاصة </a:t>
            </a:r>
            <a:r>
              <a:rPr lang="ar-IQ" dirty="0" err="1" smtClean="0"/>
              <a:t>والتاهيل</a:t>
            </a:r>
            <a:endParaRPr lang="ar-IQ" dirty="0" smtClean="0"/>
          </a:p>
          <a:p>
            <a:endParaRPr lang="ar-IQ" dirty="0"/>
          </a:p>
        </p:txBody>
      </p:sp>
    </p:spTree>
    <p:extLst>
      <p:ext uri="{BB962C8B-B14F-4D97-AF65-F5344CB8AC3E}">
        <p14:creationId xmlns:p14="http://schemas.microsoft.com/office/powerpoint/2010/main" val="21641867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اسباب الاعاقة العقلية </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smtClean="0"/>
              <a:t>يمكن تقسيم العوامل المؤدية </a:t>
            </a:r>
            <a:r>
              <a:rPr lang="ar-IQ" dirty="0" err="1" smtClean="0"/>
              <a:t>للاعاقة</a:t>
            </a:r>
            <a:r>
              <a:rPr lang="ar-IQ" dirty="0" smtClean="0"/>
              <a:t> العقلية على اساس المرحلة الزمنية التي حدثت فيها هذه العوامل وفق الترتيب الاتي:</a:t>
            </a:r>
          </a:p>
          <a:p>
            <a:pPr fontAlgn="base"/>
            <a:r>
              <a:rPr lang="ar-SA" b="1" dirty="0"/>
              <a:t>عوامل ما قبل الولادة.</a:t>
            </a:r>
            <a:endParaRPr lang="en-US" dirty="0"/>
          </a:p>
          <a:p>
            <a:r>
              <a:rPr lang="ar-SA" b="1" dirty="0"/>
              <a:t>العوامل الجينية: </a:t>
            </a:r>
            <a:endParaRPr lang="ar-IQ" b="1" dirty="0" smtClean="0"/>
          </a:p>
          <a:p>
            <a:r>
              <a:rPr lang="ar-SA" b="1" dirty="0" smtClean="0"/>
              <a:t>عوامل </a:t>
            </a:r>
            <a:r>
              <a:rPr lang="ar-SA" b="1" dirty="0"/>
              <a:t>غير جينية: </a:t>
            </a:r>
            <a:endParaRPr lang="ar-IQ" b="1" dirty="0" smtClean="0"/>
          </a:p>
          <a:p>
            <a:pPr marL="514350" indent="-514350">
              <a:buFont typeface="+mj-cs"/>
              <a:buAutoNum type="arabic1Minus"/>
            </a:pPr>
            <a:r>
              <a:rPr lang="ar-IQ" b="1" dirty="0" smtClean="0"/>
              <a:t>الاشعة</a:t>
            </a:r>
          </a:p>
          <a:p>
            <a:pPr marL="514350" indent="-514350">
              <a:buFont typeface="+mj-cs"/>
              <a:buAutoNum type="arabic1Minus"/>
            </a:pPr>
            <a:r>
              <a:rPr lang="ar-IQ" b="1" dirty="0" smtClean="0"/>
              <a:t>الحصبة الالمانية</a:t>
            </a:r>
          </a:p>
          <a:p>
            <a:pPr marL="514350" indent="-514350">
              <a:buFont typeface="+mj-cs"/>
              <a:buAutoNum type="arabic1Minus"/>
            </a:pPr>
            <a:r>
              <a:rPr lang="ar-IQ" b="1" dirty="0" smtClean="0"/>
              <a:t>الزهري الولادي </a:t>
            </a:r>
          </a:p>
          <a:p>
            <a:pPr marL="514350" indent="-514350">
              <a:buFont typeface="+mj-cs"/>
              <a:buAutoNum type="arabic1Minus"/>
            </a:pPr>
            <a:r>
              <a:rPr lang="ar-IQ" b="1" dirty="0" smtClean="0"/>
              <a:t>اختلاف العامل </a:t>
            </a:r>
            <a:r>
              <a:rPr lang="ar-IQ" b="1" dirty="0" err="1" smtClean="0"/>
              <a:t>الرايزيسي</a:t>
            </a:r>
            <a:r>
              <a:rPr lang="ar-IQ" b="1" dirty="0" smtClean="0"/>
              <a:t> </a:t>
            </a:r>
            <a:r>
              <a:rPr lang="en-US" b="1" dirty="0" smtClean="0"/>
              <a:t>Blood incompatibility RH</a:t>
            </a:r>
            <a:endParaRPr lang="ar-IQ" b="1" dirty="0" smtClean="0"/>
          </a:p>
          <a:p>
            <a:pPr marL="514350" indent="-514350">
              <a:buFont typeface="+mj-cs"/>
              <a:buAutoNum type="arabic1Minus"/>
            </a:pPr>
            <a:r>
              <a:rPr lang="ar-IQ" b="1" dirty="0" smtClean="0"/>
              <a:t>تعاطي العقاقير والادوية اثناء الحمل</a:t>
            </a:r>
          </a:p>
          <a:p>
            <a:pPr marL="514350" indent="-514350">
              <a:buFont typeface="+mj-cs"/>
              <a:buAutoNum type="arabic1Minus"/>
            </a:pPr>
            <a:r>
              <a:rPr lang="ar-IQ" b="1" dirty="0" smtClean="0"/>
              <a:t>الادمان على تناول الكحول</a:t>
            </a:r>
          </a:p>
          <a:p>
            <a:pPr marL="514350" indent="-514350">
              <a:buFont typeface="+mj-cs"/>
              <a:buAutoNum type="arabic1Minus"/>
            </a:pPr>
            <a:r>
              <a:rPr lang="ar-IQ" b="1" dirty="0" smtClean="0"/>
              <a:t>الامراض المزمنة عند الام</a:t>
            </a:r>
          </a:p>
          <a:p>
            <a:pPr marL="514350" indent="-514350">
              <a:buFont typeface="+mj-cs"/>
              <a:buAutoNum type="arabic1Minus"/>
            </a:pPr>
            <a:r>
              <a:rPr lang="ar-IQ" b="1" dirty="0" smtClean="0"/>
              <a:t>الولادة المبكرة</a:t>
            </a:r>
            <a:endParaRPr lang="ar-IQ" dirty="0"/>
          </a:p>
        </p:txBody>
      </p:sp>
    </p:spTree>
    <p:extLst>
      <p:ext uri="{BB962C8B-B14F-4D97-AF65-F5344CB8AC3E}">
        <p14:creationId xmlns:p14="http://schemas.microsoft.com/office/powerpoint/2010/main" val="25381673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الاسباب البيئية للإعاقة العقلية</a:t>
            </a:r>
            <a:endParaRPr lang="ar-IQ" dirty="0"/>
          </a:p>
        </p:txBody>
      </p:sp>
      <p:sp>
        <p:nvSpPr>
          <p:cNvPr id="3" name="عنصر نائب للمحتوى 2"/>
          <p:cNvSpPr>
            <a:spLocks noGrp="1"/>
          </p:cNvSpPr>
          <p:nvPr>
            <p:ph idx="1"/>
          </p:nvPr>
        </p:nvSpPr>
        <p:spPr/>
        <p:txBody>
          <a:bodyPr/>
          <a:lstStyle/>
          <a:p>
            <a:pPr marL="514350" indent="-514350">
              <a:buFont typeface="+mj-lt"/>
              <a:buAutoNum type="arabicPeriod"/>
            </a:pPr>
            <a:r>
              <a:rPr lang="ar-IQ" dirty="0" smtClean="0"/>
              <a:t>المواد السامة</a:t>
            </a:r>
          </a:p>
          <a:p>
            <a:pPr marL="514350" indent="-514350">
              <a:buFont typeface="+mj-lt"/>
              <a:buAutoNum type="arabicPeriod"/>
            </a:pPr>
            <a:r>
              <a:rPr lang="ar-IQ" dirty="0" smtClean="0"/>
              <a:t>سوء التغذية</a:t>
            </a:r>
          </a:p>
          <a:p>
            <a:pPr marL="514350" indent="-514350">
              <a:buFont typeface="+mj-lt"/>
              <a:buAutoNum type="arabicPeriod"/>
            </a:pPr>
            <a:endParaRPr lang="ar-IQ" dirty="0" smtClean="0"/>
          </a:p>
          <a:p>
            <a:endParaRPr lang="ar-IQ" dirty="0"/>
          </a:p>
        </p:txBody>
      </p:sp>
    </p:spTree>
    <p:extLst>
      <p:ext uri="{BB962C8B-B14F-4D97-AF65-F5344CB8AC3E}">
        <p14:creationId xmlns:p14="http://schemas.microsoft.com/office/powerpoint/2010/main" val="26741509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الخصائص السلوكية للمعاقين عقليا</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smtClean="0"/>
              <a:t>من هذه الخصائص:</a:t>
            </a:r>
          </a:p>
          <a:p>
            <a:pPr marL="514350" indent="-514350">
              <a:buFont typeface="+mj-lt"/>
              <a:buAutoNum type="arabicPeriod"/>
            </a:pPr>
            <a:r>
              <a:rPr lang="ar-IQ" dirty="0"/>
              <a:t> </a:t>
            </a:r>
            <a:r>
              <a:rPr lang="ar-IQ" dirty="0" smtClean="0"/>
              <a:t>التعلم</a:t>
            </a:r>
          </a:p>
          <a:p>
            <a:pPr marL="514350" indent="-514350">
              <a:buFont typeface="+mj-lt"/>
              <a:buAutoNum type="arabicPeriod"/>
            </a:pPr>
            <a:r>
              <a:rPr lang="ar-IQ" dirty="0" smtClean="0"/>
              <a:t>الانتباه</a:t>
            </a:r>
          </a:p>
          <a:p>
            <a:pPr marL="514350" indent="-514350">
              <a:buFont typeface="+mj-lt"/>
              <a:buAutoNum type="arabicPeriod"/>
            </a:pPr>
            <a:r>
              <a:rPr lang="ar-IQ" dirty="0" smtClean="0"/>
              <a:t>التذكر</a:t>
            </a:r>
          </a:p>
          <a:p>
            <a:pPr marL="0" indent="0">
              <a:buNone/>
            </a:pPr>
            <a:r>
              <a:rPr lang="ar-IQ" dirty="0"/>
              <a:t>الخصائص </a:t>
            </a:r>
            <a:r>
              <a:rPr lang="ar-IQ" dirty="0" smtClean="0"/>
              <a:t>اللغوية:</a:t>
            </a:r>
          </a:p>
          <a:p>
            <a:pPr marL="0" indent="0">
              <a:buNone/>
            </a:pPr>
            <a:r>
              <a:rPr lang="ar-IQ" dirty="0" smtClean="0"/>
              <a:t>يلاحظ على هذه الفئة ان هناك قصور واضح في استخدام اللغة والكلام ، </a:t>
            </a:r>
            <a:r>
              <a:rPr lang="ar-IQ" dirty="0" err="1" smtClean="0"/>
              <a:t>وا</a:t>
            </a:r>
            <a:r>
              <a:rPr lang="ar-IQ" dirty="0" smtClean="0"/>
              <a:t> اهم </a:t>
            </a:r>
            <a:r>
              <a:rPr lang="ar-IQ" dirty="0" err="1" smtClean="0"/>
              <a:t>مايميز</a:t>
            </a:r>
            <a:r>
              <a:rPr lang="ar-IQ" dirty="0" smtClean="0"/>
              <a:t> </a:t>
            </a:r>
            <a:r>
              <a:rPr lang="ar-IQ" dirty="0"/>
              <a:t>اللغة </a:t>
            </a:r>
            <a:r>
              <a:rPr lang="ar-IQ" dirty="0" smtClean="0"/>
              <a:t>والكلام عند المعاقين عقليا </a:t>
            </a:r>
            <a:r>
              <a:rPr lang="ar-IQ" dirty="0" err="1" smtClean="0"/>
              <a:t>تاخر</a:t>
            </a:r>
            <a:r>
              <a:rPr lang="ar-IQ" dirty="0" smtClean="0"/>
              <a:t> نموهم اللغوي بصورة </a:t>
            </a:r>
            <a:r>
              <a:rPr lang="ar-IQ" dirty="0" err="1" smtClean="0"/>
              <a:t>واضحةأذ</a:t>
            </a:r>
            <a:r>
              <a:rPr lang="ar-IQ" dirty="0" smtClean="0"/>
              <a:t> ان اخراج الاصوات ونطق الكلام واستخدام الجمل والتعبير اللفظي  والمشاعر يظهر في وقت </a:t>
            </a:r>
            <a:r>
              <a:rPr lang="ar-IQ" dirty="0" err="1" smtClean="0"/>
              <a:t>متاخر</a:t>
            </a:r>
            <a:r>
              <a:rPr lang="ar-IQ" dirty="0" smtClean="0"/>
              <a:t> وبمستوى نضج اقل من الاطفال العاديين</a:t>
            </a:r>
          </a:p>
        </p:txBody>
      </p:sp>
    </p:spTree>
    <p:extLst>
      <p:ext uri="{BB962C8B-B14F-4D97-AF65-F5344CB8AC3E}">
        <p14:creationId xmlns:p14="http://schemas.microsoft.com/office/powerpoint/2010/main" val="40112337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الاسس العامة لتدريب المعاقين عقليا</a:t>
            </a:r>
            <a:endParaRPr lang="ar-IQ" dirty="0"/>
          </a:p>
        </p:txBody>
      </p:sp>
      <p:sp>
        <p:nvSpPr>
          <p:cNvPr id="3" name="عنصر نائب للمحتوى 2"/>
          <p:cNvSpPr>
            <a:spLocks noGrp="1"/>
          </p:cNvSpPr>
          <p:nvPr>
            <p:ph idx="1"/>
          </p:nvPr>
        </p:nvSpPr>
        <p:spPr/>
        <p:txBody>
          <a:bodyPr>
            <a:normAutofit fontScale="70000" lnSpcReduction="20000"/>
          </a:bodyPr>
          <a:lstStyle/>
          <a:p>
            <a:pPr marL="514350" indent="-514350">
              <a:buFont typeface="+mj-lt"/>
              <a:buAutoNum type="arabicPeriod"/>
            </a:pPr>
            <a:r>
              <a:rPr lang="ar-IQ" dirty="0" smtClean="0"/>
              <a:t>يجب ان تكون العمليات اللفظية واضحة وبسيطة</a:t>
            </a:r>
          </a:p>
          <a:p>
            <a:pPr marL="514350" indent="-514350">
              <a:buFont typeface="+mj-lt"/>
              <a:buAutoNum type="arabicPeriod"/>
            </a:pPr>
            <a:r>
              <a:rPr lang="ar-IQ" dirty="0" smtClean="0"/>
              <a:t>يجب تشجيع المعاقين </a:t>
            </a:r>
            <a:r>
              <a:rPr lang="ar-IQ" dirty="0" err="1" smtClean="0"/>
              <a:t>عقلياعلى</a:t>
            </a:r>
            <a:r>
              <a:rPr lang="ar-IQ" dirty="0" smtClean="0"/>
              <a:t> القيام بمجهود خاص للتعبير عن نفسه والتعليق اللفظي على الاشياء والصور والمواقف</a:t>
            </a:r>
          </a:p>
          <a:p>
            <a:pPr marL="514350" indent="-514350">
              <a:buFont typeface="+mj-lt"/>
              <a:buAutoNum type="arabicPeriod"/>
            </a:pPr>
            <a:r>
              <a:rPr lang="ar-IQ" dirty="0" smtClean="0"/>
              <a:t>يجب ترتيب المادة في المواقف التعليمية المنظمة من المادي الحسي الى المجرد ومن </a:t>
            </a:r>
            <a:r>
              <a:rPr lang="ar-IQ" dirty="0" err="1" smtClean="0"/>
              <a:t>المالوف</a:t>
            </a:r>
            <a:r>
              <a:rPr lang="ar-IQ" dirty="0" smtClean="0"/>
              <a:t> الى المجهول</a:t>
            </a:r>
          </a:p>
          <a:p>
            <a:pPr marL="514350" indent="-514350">
              <a:buFont typeface="+mj-lt"/>
              <a:buAutoNum type="arabicPeriod"/>
            </a:pPr>
            <a:r>
              <a:rPr lang="ar-IQ" dirty="0"/>
              <a:t>يجب </a:t>
            </a:r>
            <a:r>
              <a:rPr lang="ar-IQ" dirty="0" smtClean="0"/>
              <a:t>تقديم  المادة على اجزاء مرتبة وعدم الانتقال من الجزء الا بعد </a:t>
            </a:r>
            <a:r>
              <a:rPr lang="ar-IQ" dirty="0" err="1" smtClean="0"/>
              <a:t>التاكد</a:t>
            </a:r>
            <a:r>
              <a:rPr lang="ar-IQ" dirty="0" smtClean="0"/>
              <a:t> من اتقانه</a:t>
            </a:r>
          </a:p>
          <a:p>
            <a:pPr marL="514350" indent="-514350">
              <a:buFont typeface="+mj-lt"/>
              <a:buAutoNum type="arabicPeriod"/>
            </a:pPr>
            <a:r>
              <a:rPr lang="ar-IQ" dirty="0"/>
              <a:t>يجب ترتيب </a:t>
            </a:r>
            <a:r>
              <a:rPr lang="ar-IQ" dirty="0" smtClean="0"/>
              <a:t>المادة وتدريجها من السهل الى الصعب</a:t>
            </a:r>
          </a:p>
          <a:p>
            <a:pPr marL="514350" indent="-514350">
              <a:buFont typeface="+mj-lt"/>
              <a:buAutoNum type="arabicPeriod"/>
            </a:pPr>
            <a:r>
              <a:rPr lang="ar-IQ" dirty="0" smtClean="0"/>
              <a:t>يجب استخدام وسائل تعليمية</a:t>
            </a:r>
          </a:p>
          <a:p>
            <a:pPr marL="514350" indent="-514350">
              <a:buFont typeface="+mj-lt"/>
              <a:buAutoNum type="arabicPeriod"/>
            </a:pPr>
            <a:r>
              <a:rPr lang="ar-IQ" dirty="0" smtClean="0"/>
              <a:t>يجب تقديم مواقف متنوعة وخبرات تتصل بالمفهوم وتعزيزه</a:t>
            </a:r>
          </a:p>
          <a:p>
            <a:pPr marL="514350" indent="-514350">
              <a:buFont typeface="+mj-lt"/>
              <a:buAutoNum type="arabicPeriod"/>
            </a:pPr>
            <a:r>
              <a:rPr lang="ar-IQ" dirty="0" smtClean="0"/>
              <a:t>يفيد التدريب والاعادة والتكرار في التعلم</a:t>
            </a:r>
          </a:p>
          <a:p>
            <a:pPr marL="514350" indent="-514350">
              <a:buFont typeface="+mj-lt"/>
              <a:buAutoNum type="arabicPeriod"/>
            </a:pPr>
            <a:r>
              <a:rPr lang="ar-IQ" dirty="0" smtClean="0"/>
              <a:t> الاستمرار بجذب انتباه التلاميذ</a:t>
            </a:r>
          </a:p>
          <a:p>
            <a:pPr marL="514350" indent="-514350">
              <a:buFont typeface="+mj-lt"/>
              <a:buAutoNum type="arabicPeriod"/>
            </a:pPr>
            <a:r>
              <a:rPr lang="ar-IQ" dirty="0" smtClean="0"/>
              <a:t> مراعاة </a:t>
            </a:r>
            <a:r>
              <a:rPr lang="ar-IQ" dirty="0" err="1" smtClean="0"/>
              <a:t>حاجةا</a:t>
            </a:r>
            <a:r>
              <a:rPr lang="ar-IQ" dirty="0"/>
              <a:t> </a:t>
            </a:r>
            <a:r>
              <a:rPr lang="ar-IQ" dirty="0" smtClean="0"/>
              <a:t>المعاقين عقليا الى التقبل الاجتماعي </a:t>
            </a:r>
            <a:endParaRPr lang="ar-IQ" dirty="0"/>
          </a:p>
        </p:txBody>
      </p:sp>
    </p:spTree>
    <p:extLst>
      <p:ext uri="{BB962C8B-B14F-4D97-AF65-F5344CB8AC3E}">
        <p14:creationId xmlns:p14="http://schemas.microsoft.com/office/powerpoint/2010/main" val="205394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اساليب قياس وتشخيص الاعاقة العقلية</a:t>
            </a:r>
            <a:endParaRPr lang="ar-IQ" dirty="0"/>
          </a:p>
        </p:txBody>
      </p:sp>
      <p:sp>
        <p:nvSpPr>
          <p:cNvPr id="3" name="عنصر نائب للمحتوى 2"/>
          <p:cNvSpPr>
            <a:spLocks noGrp="1"/>
          </p:cNvSpPr>
          <p:nvPr>
            <p:ph idx="1"/>
          </p:nvPr>
        </p:nvSpPr>
        <p:spPr/>
        <p:txBody>
          <a:bodyPr/>
          <a:lstStyle/>
          <a:p>
            <a:r>
              <a:rPr lang="ar-IQ" dirty="0" smtClean="0">
                <a:solidFill>
                  <a:srgbClr val="FF0000"/>
                </a:solidFill>
              </a:rPr>
              <a:t>المقاييس التحصيلية ومنها:</a:t>
            </a:r>
          </a:p>
          <a:p>
            <a:pPr marL="514350" indent="-514350">
              <a:buFont typeface="+mj-lt"/>
              <a:buAutoNum type="arabicPeriod"/>
            </a:pPr>
            <a:r>
              <a:rPr lang="ar-IQ" dirty="0"/>
              <a:t> </a:t>
            </a:r>
            <a:r>
              <a:rPr lang="ar-IQ" dirty="0" smtClean="0"/>
              <a:t>مقياس المهارات اللغوية </a:t>
            </a:r>
          </a:p>
          <a:p>
            <a:pPr marL="514350" indent="-514350">
              <a:buFont typeface="+mj-lt"/>
              <a:buAutoNum type="arabicPeriod"/>
            </a:pPr>
            <a:r>
              <a:rPr lang="ar-IQ" dirty="0" smtClean="0"/>
              <a:t>مقياس القراءة والكتابة </a:t>
            </a:r>
          </a:p>
          <a:p>
            <a:pPr marL="514350" indent="-514350">
              <a:buFont typeface="+mj-lt"/>
              <a:buAutoNum type="arabicPeriod"/>
            </a:pPr>
            <a:r>
              <a:rPr lang="ar-IQ" dirty="0" smtClean="0"/>
              <a:t>مقياس التحصيل العام و </a:t>
            </a:r>
            <a:r>
              <a:rPr lang="ar-IQ" dirty="0"/>
              <a:t>مقياس التحصيل </a:t>
            </a:r>
            <a:r>
              <a:rPr lang="ar-IQ" dirty="0" smtClean="0"/>
              <a:t>الفردي</a:t>
            </a:r>
            <a:endParaRPr lang="ar-IQ" dirty="0"/>
          </a:p>
        </p:txBody>
      </p:sp>
    </p:spTree>
    <p:extLst>
      <p:ext uri="{BB962C8B-B14F-4D97-AF65-F5344CB8AC3E}">
        <p14:creationId xmlns:p14="http://schemas.microsoft.com/office/powerpoint/2010/main" val="2223224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IQ" dirty="0">
                <a:solidFill>
                  <a:srgbClr val="FF0000"/>
                </a:solidFill>
              </a:rPr>
              <a:t>المقاييس </a:t>
            </a:r>
            <a:r>
              <a:rPr lang="ar-IQ" dirty="0" smtClean="0">
                <a:solidFill>
                  <a:srgbClr val="FF0000"/>
                </a:solidFill>
              </a:rPr>
              <a:t>التكاملية  : </a:t>
            </a:r>
            <a:r>
              <a:rPr lang="ar-IQ" dirty="0" smtClean="0"/>
              <a:t>تجمع بين المقاييس الطبية </a:t>
            </a:r>
            <a:r>
              <a:rPr lang="ar-IQ" dirty="0" err="1" smtClean="0"/>
              <a:t>والسيكومترية</a:t>
            </a:r>
            <a:r>
              <a:rPr lang="ar-IQ" dirty="0" smtClean="0"/>
              <a:t> والاجتماعية والتربوية ويقوم به فريق مكون من طبيب اطفال واخصائي في علم </a:t>
            </a:r>
            <a:r>
              <a:rPr lang="ar-IQ" dirty="0" err="1" smtClean="0"/>
              <a:t>التفس</a:t>
            </a:r>
            <a:r>
              <a:rPr lang="ar-IQ" dirty="0" smtClean="0"/>
              <a:t> واخصائي في التربية الخاصة لغرض اعداد تقرير مشترك عن حالة الطفل المحال للتشخيص لتحديد المكان والمنهج الذي يناسب الطفل </a:t>
            </a:r>
            <a:endParaRPr lang="ar-IQ" dirty="0" smtClean="0">
              <a:solidFill>
                <a:srgbClr val="FF0000"/>
              </a:solidFill>
            </a:endParaRPr>
          </a:p>
          <a:p>
            <a:r>
              <a:rPr lang="ar-IQ" dirty="0" smtClean="0">
                <a:solidFill>
                  <a:srgbClr val="FF0000"/>
                </a:solidFill>
              </a:rPr>
              <a:t>ومن هذه الاساليب:</a:t>
            </a:r>
            <a:endParaRPr lang="ar-IQ" dirty="0" smtClean="0"/>
          </a:p>
          <a:p>
            <a:r>
              <a:rPr lang="ar-IQ" dirty="0" smtClean="0"/>
              <a:t>اساليب البعد الطبي: يفحص الطبيب المريض جسميا وحركيا ثم ينتقل للتاريخ الوراثي </a:t>
            </a:r>
            <a:r>
              <a:rPr lang="ar-IQ" dirty="0" err="1" smtClean="0"/>
              <a:t>للحالةوظروف</a:t>
            </a:r>
            <a:r>
              <a:rPr lang="ar-IQ" dirty="0" smtClean="0"/>
              <a:t> الحمل ومظاهر النمو الجسمي والحسي </a:t>
            </a:r>
            <a:r>
              <a:rPr lang="ar-IQ" dirty="0" err="1" smtClean="0"/>
              <a:t>والحركيوالفحوص</a:t>
            </a:r>
            <a:r>
              <a:rPr lang="ar-IQ" dirty="0" smtClean="0"/>
              <a:t> </a:t>
            </a:r>
            <a:r>
              <a:rPr lang="ar-IQ" dirty="0" err="1" smtClean="0"/>
              <a:t>المخبريةوفحوصات</a:t>
            </a:r>
            <a:r>
              <a:rPr lang="ar-IQ" dirty="0" smtClean="0"/>
              <a:t> اخرى لاكتشاف التمثيل الغذائي منها:</a:t>
            </a:r>
          </a:p>
          <a:p>
            <a:r>
              <a:rPr lang="ar-IQ" dirty="0"/>
              <a:t>اختبار حامض </a:t>
            </a:r>
            <a:r>
              <a:rPr lang="ar-IQ" dirty="0" err="1"/>
              <a:t>الفيريك</a:t>
            </a:r>
            <a:r>
              <a:rPr lang="ar-IQ" dirty="0"/>
              <a:t>: للدلالة على وجود حالة </a:t>
            </a:r>
            <a:r>
              <a:rPr lang="en-US" dirty="0"/>
              <a:t>PKU</a:t>
            </a:r>
            <a:endParaRPr lang="ar-IQ" dirty="0"/>
          </a:p>
          <a:p>
            <a:r>
              <a:rPr lang="ar-IQ" dirty="0"/>
              <a:t>اختبار  شريك حامض </a:t>
            </a:r>
            <a:r>
              <a:rPr lang="ar-IQ" dirty="0" err="1"/>
              <a:t>الفيريك</a:t>
            </a:r>
            <a:endParaRPr lang="ar-IQ" dirty="0"/>
          </a:p>
          <a:p>
            <a:r>
              <a:rPr lang="ar-IQ" dirty="0"/>
              <a:t>اختبار </a:t>
            </a:r>
            <a:r>
              <a:rPr lang="ar-IQ" dirty="0" err="1"/>
              <a:t>جثري</a:t>
            </a:r>
            <a:r>
              <a:rPr lang="ar-IQ" dirty="0"/>
              <a:t> </a:t>
            </a:r>
          </a:p>
          <a:p>
            <a:endParaRPr lang="ar-IQ" dirty="0"/>
          </a:p>
          <a:p>
            <a:endParaRPr lang="ar-IQ" dirty="0"/>
          </a:p>
        </p:txBody>
      </p:sp>
    </p:spTree>
    <p:extLst>
      <p:ext uri="{BB962C8B-B14F-4D97-AF65-F5344CB8AC3E}">
        <p14:creationId xmlns:p14="http://schemas.microsoft.com/office/powerpoint/2010/main" val="4018769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363272" cy="5577483"/>
          </a:xfrm>
        </p:spPr>
        <p:txBody>
          <a:bodyPr/>
          <a:lstStyle/>
          <a:p>
            <a:r>
              <a:rPr lang="ar-IQ" b="1" dirty="0">
                <a:solidFill>
                  <a:srgbClr val="FF0000"/>
                </a:solidFill>
              </a:rPr>
              <a:t>اساليب </a:t>
            </a:r>
            <a:r>
              <a:rPr lang="ar-IQ" b="1" dirty="0" smtClean="0">
                <a:solidFill>
                  <a:srgbClr val="FF0000"/>
                </a:solidFill>
              </a:rPr>
              <a:t>قياس البعد </a:t>
            </a:r>
            <a:r>
              <a:rPr lang="ar-IQ" b="1" dirty="0" err="1" smtClean="0">
                <a:solidFill>
                  <a:srgbClr val="FF0000"/>
                </a:solidFill>
              </a:rPr>
              <a:t>السكومتري</a:t>
            </a:r>
            <a:r>
              <a:rPr lang="ar-IQ" b="1" dirty="0" smtClean="0">
                <a:solidFill>
                  <a:srgbClr val="FF0000"/>
                </a:solidFill>
              </a:rPr>
              <a:t> </a:t>
            </a:r>
          </a:p>
          <a:p>
            <a:r>
              <a:rPr lang="ar-IQ" dirty="0" smtClean="0"/>
              <a:t>ومن الاختبارات </a:t>
            </a:r>
            <a:r>
              <a:rPr lang="ar-IQ" dirty="0" err="1" smtClean="0"/>
              <a:t>السيكومترية</a:t>
            </a:r>
            <a:r>
              <a:rPr lang="ar-IQ" dirty="0" smtClean="0"/>
              <a:t> :</a:t>
            </a:r>
          </a:p>
          <a:p>
            <a:pPr marL="514350" indent="-514350">
              <a:buFont typeface="+mj-lt"/>
              <a:buAutoNum type="arabicPeriod"/>
            </a:pPr>
            <a:r>
              <a:rPr lang="ar-IQ" dirty="0" smtClean="0"/>
              <a:t>اختبار </a:t>
            </a:r>
            <a:r>
              <a:rPr lang="ar-IQ" dirty="0" err="1" smtClean="0"/>
              <a:t>ستانفرد</a:t>
            </a:r>
            <a:r>
              <a:rPr lang="ar-IQ" dirty="0" smtClean="0"/>
              <a:t> – بينيه</a:t>
            </a:r>
          </a:p>
          <a:p>
            <a:pPr marL="514350" indent="-514350">
              <a:buFont typeface="+mj-lt"/>
              <a:buAutoNum type="arabicPeriod"/>
            </a:pPr>
            <a:r>
              <a:rPr lang="ar-IQ" dirty="0" smtClean="0"/>
              <a:t>مقياس </a:t>
            </a:r>
            <a:r>
              <a:rPr lang="ar-IQ" dirty="0" err="1" smtClean="0"/>
              <a:t>وكسلر</a:t>
            </a:r>
            <a:endParaRPr lang="ar-IQ" dirty="0"/>
          </a:p>
        </p:txBody>
      </p:sp>
    </p:spTree>
    <p:extLst>
      <p:ext uri="{BB962C8B-B14F-4D97-AF65-F5344CB8AC3E}">
        <p14:creationId xmlns:p14="http://schemas.microsoft.com/office/powerpoint/2010/main" val="23621247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40">
          <a:fgClr>
            <a:srgbClr val="00B0F0"/>
          </a:fgClr>
          <a:bgClr>
            <a:schemeClr val="bg1"/>
          </a:bgClr>
        </a:pattFill>
        <a:effectLst/>
      </p:bgPr>
    </p:bg>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r>
              <a:rPr lang="ar-IQ" dirty="0" smtClean="0"/>
              <a:t>تتناول المحاضرة الاتي:</a:t>
            </a:r>
            <a:endParaRPr lang="ar-IQ" dirty="0"/>
          </a:p>
        </p:txBody>
      </p:sp>
      <p:sp>
        <p:nvSpPr>
          <p:cNvPr id="5" name="عنصر نائب للمحتوى 4"/>
          <p:cNvSpPr>
            <a:spLocks noGrp="1"/>
          </p:cNvSpPr>
          <p:nvPr>
            <p:ph idx="1"/>
          </p:nvPr>
        </p:nvSpPr>
        <p:spPr/>
        <p:txBody>
          <a:bodyPr/>
          <a:lstStyle/>
          <a:p>
            <a:pPr>
              <a:buFont typeface="Wingdings" pitchFamily="2" charset="2"/>
              <a:buChar char="ü"/>
            </a:pPr>
            <a:r>
              <a:rPr lang="ar-IQ" dirty="0" smtClean="0"/>
              <a:t>تعريف الاعاقة العقلية</a:t>
            </a:r>
          </a:p>
          <a:p>
            <a:pPr>
              <a:buFont typeface="Wingdings" pitchFamily="2" charset="2"/>
              <a:buChar char="ü"/>
            </a:pPr>
            <a:r>
              <a:rPr lang="ar-IQ" dirty="0" smtClean="0"/>
              <a:t>تصنيفات الاعاقة العقلية</a:t>
            </a:r>
          </a:p>
          <a:p>
            <a:pPr>
              <a:buFont typeface="Wingdings" pitchFamily="2" charset="2"/>
              <a:buChar char="ü"/>
            </a:pPr>
            <a:r>
              <a:rPr lang="ar-IQ" dirty="0" smtClean="0"/>
              <a:t>التطور التاريخي للعناية بالمعاقين عقليا</a:t>
            </a:r>
          </a:p>
          <a:p>
            <a:pPr>
              <a:buFont typeface="Wingdings" pitchFamily="2" charset="2"/>
              <a:buChar char="ü"/>
            </a:pPr>
            <a:r>
              <a:rPr lang="ar-IQ" dirty="0" smtClean="0"/>
              <a:t>الخصائص السلوكية للمعاقين عقليا</a:t>
            </a:r>
          </a:p>
          <a:p>
            <a:pPr>
              <a:buFont typeface="Wingdings" pitchFamily="2" charset="2"/>
              <a:buChar char="ü"/>
            </a:pPr>
            <a:r>
              <a:rPr lang="ar-IQ" dirty="0" smtClean="0"/>
              <a:t>الاسس العامة لتدريب المعاقين عقليا</a:t>
            </a:r>
          </a:p>
          <a:p>
            <a:pPr>
              <a:buFont typeface="Wingdings" pitchFamily="2" charset="2"/>
              <a:buChar char="ü"/>
            </a:pPr>
            <a:r>
              <a:rPr lang="ar-IQ" dirty="0" smtClean="0"/>
              <a:t>اساليب قياس وتشخيص المعاقين عقليا</a:t>
            </a:r>
            <a:endParaRPr lang="ar-IQ" dirty="0"/>
          </a:p>
        </p:txBody>
      </p:sp>
    </p:spTree>
    <p:extLst>
      <p:ext uri="{BB962C8B-B14F-4D97-AF65-F5344CB8AC3E}">
        <p14:creationId xmlns:p14="http://schemas.microsoft.com/office/powerpoint/2010/main" val="1954807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38333">
              <a:srgbClr val="FFFF00"/>
            </a:gs>
            <a:gs pos="75000">
              <a:srgbClr val="FFFF00"/>
            </a:gs>
            <a:gs pos="65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تعريف الاعاقة العقلية</a:t>
            </a:r>
            <a:br>
              <a:rPr lang="ar-IQ" dirty="0"/>
            </a:br>
            <a:endParaRPr lang="ar-IQ" dirty="0"/>
          </a:p>
        </p:txBody>
      </p:sp>
      <p:sp>
        <p:nvSpPr>
          <p:cNvPr id="3" name="عنصر نائب للمحتوى 2"/>
          <p:cNvSpPr>
            <a:spLocks noGrp="1"/>
          </p:cNvSpPr>
          <p:nvPr>
            <p:ph idx="1"/>
          </p:nvPr>
        </p:nvSpPr>
        <p:spPr/>
        <p:txBody>
          <a:bodyPr/>
          <a:lstStyle/>
          <a:p>
            <a:r>
              <a:rPr lang="ar-IQ" dirty="0" smtClean="0"/>
              <a:t>من اقدم التعريفات التي ظهرت للمعاقين عقليا هو </a:t>
            </a:r>
            <a:r>
              <a:rPr lang="ar-IQ" dirty="0" err="1" smtClean="0"/>
              <a:t>ماظهر</a:t>
            </a:r>
            <a:r>
              <a:rPr lang="ar-IQ" dirty="0" smtClean="0"/>
              <a:t> في بريطانيا حيث ورد في القانون الذي صدر عن الحكومة البريطانية عام 1913 الذي عرف بقانون المعاقين عقليا وتم فيه استخدام بعض المصطلحات مثل ضعيف العقل والابله والمعتوه </a:t>
            </a:r>
          </a:p>
          <a:p>
            <a:r>
              <a:rPr lang="ar-IQ" dirty="0" smtClean="0">
                <a:solidFill>
                  <a:srgbClr val="FF0000"/>
                </a:solidFill>
              </a:rPr>
              <a:t>وقد عرف الاعاقة العقلية بانها حالة تتم بتوقف النمو العقلي او عدم اكتمال هذا النمو ، شريطة حدوث هذه الحالة قبل سن الثامنة عشر</a:t>
            </a:r>
            <a:endParaRPr lang="ar-IQ" dirty="0">
              <a:solidFill>
                <a:srgbClr val="FF0000"/>
              </a:solidFill>
            </a:endParaRPr>
          </a:p>
        </p:txBody>
      </p:sp>
    </p:spTree>
    <p:extLst>
      <p:ext uri="{BB962C8B-B14F-4D97-AF65-F5344CB8AC3E}">
        <p14:creationId xmlns:p14="http://schemas.microsoft.com/office/powerpoint/2010/main" val="2770111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تعريف </a:t>
            </a:r>
            <a:r>
              <a:rPr lang="ar-IQ" dirty="0" err="1" smtClean="0"/>
              <a:t>تروجولد</a:t>
            </a:r>
            <a:r>
              <a:rPr lang="ar-IQ" dirty="0" smtClean="0"/>
              <a:t> وسودي الذي ركزا فيه على بعد التكيف </a:t>
            </a:r>
            <a:endParaRPr lang="ar-IQ" dirty="0"/>
          </a:p>
        </p:txBody>
      </p:sp>
      <p:sp>
        <p:nvSpPr>
          <p:cNvPr id="3" name="عنصر نائب للمحتوى 2"/>
          <p:cNvSpPr>
            <a:spLocks noGrp="1"/>
          </p:cNvSpPr>
          <p:nvPr>
            <p:ph idx="1"/>
          </p:nvPr>
        </p:nvSpPr>
        <p:spPr/>
        <p:txBody>
          <a:bodyPr/>
          <a:lstStyle/>
          <a:p>
            <a:r>
              <a:rPr lang="ar-IQ" dirty="0"/>
              <a:t>الاعاقة </a:t>
            </a:r>
            <a:r>
              <a:rPr lang="ar-IQ" dirty="0" smtClean="0"/>
              <a:t>العقلية: هي حالة من حالات عدم القدرة على التكيف مع البيئة الاجتماعية للفرد بدرجة مناسبة حيث نجد المعاق عقليا </a:t>
            </a:r>
            <a:r>
              <a:rPr lang="ar-IQ" dirty="0" err="1" smtClean="0"/>
              <a:t>لايستطيع</a:t>
            </a:r>
            <a:r>
              <a:rPr lang="ar-IQ" dirty="0" smtClean="0"/>
              <a:t> الاعتماد على نفسه</a:t>
            </a:r>
            <a:endParaRPr lang="ar-IQ" dirty="0"/>
          </a:p>
        </p:txBody>
      </p:sp>
    </p:spTree>
    <p:extLst>
      <p:ext uri="{BB962C8B-B14F-4D97-AF65-F5344CB8AC3E}">
        <p14:creationId xmlns:p14="http://schemas.microsoft.com/office/powerpoint/2010/main" val="643228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363272" cy="5649491"/>
          </a:xfrm>
        </p:spPr>
        <p:txBody>
          <a:bodyPr>
            <a:normAutofit fontScale="70000" lnSpcReduction="20000"/>
          </a:bodyPr>
          <a:lstStyle/>
          <a:p>
            <a:r>
              <a:rPr lang="ar-IQ" dirty="0" smtClean="0"/>
              <a:t>: اتفق معظم المختصين في التربية الخاصة ومنهم جروسمان </a:t>
            </a:r>
            <a:r>
              <a:rPr lang="ar-IQ" dirty="0" err="1" smtClean="0"/>
              <a:t>ومارشيل</a:t>
            </a:r>
            <a:r>
              <a:rPr lang="ar-IQ" dirty="0" smtClean="0"/>
              <a:t> </a:t>
            </a:r>
            <a:r>
              <a:rPr lang="ar-IQ" dirty="0" err="1" smtClean="0"/>
              <a:t>ولاكون</a:t>
            </a:r>
            <a:r>
              <a:rPr lang="ar-IQ" dirty="0" smtClean="0"/>
              <a:t> والجمعية الامريكية للطب النفسي على ان </a:t>
            </a:r>
          </a:p>
          <a:p>
            <a:r>
              <a:rPr lang="ar-IQ" dirty="0" smtClean="0">
                <a:solidFill>
                  <a:srgbClr val="FF0000"/>
                </a:solidFill>
              </a:rPr>
              <a:t>الشخص المتخلف عقليا: </a:t>
            </a:r>
            <a:r>
              <a:rPr lang="ar-IQ" dirty="0" smtClean="0"/>
              <a:t>هو كل فرد ينخفض ذكاءه عن المتوسط على اختبارات الذكاء المقننة بمقدار انحرافين معياريين او اكثر يصاحبه قصور في السلوك التكيفي على ان يظهر ذلك خلال المرحلة النمائية الممتدة من الولادة الى سن الثامنة عشر</a:t>
            </a:r>
          </a:p>
          <a:p>
            <a:endParaRPr lang="ar-IQ" dirty="0" smtClean="0"/>
          </a:p>
          <a:p>
            <a:r>
              <a:rPr lang="ar-IQ" dirty="0" smtClean="0"/>
              <a:t>تعرف الجمعية الامريكية لعام 1992 </a:t>
            </a:r>
            <a:r>
              <a:rPr lang="ar-IQ" dirty="0" smtClean="0">
                <a:solidFill>
                  <a:srgbClr val="FF0000"/>
                </a:solidFill>
              </a:rPr>
              <a:t>للتخلف العقلي :</a:t>
            </a:r>
            <a:r>
              <a:rPr lang="ar-IQ" dirty="0" smtClean="0"/>
              <a:t>بانه يمثل عدد من جوانب القصور في اداء الفرد تظهر قبل سن 21وتتمثل في التدني الواضح في القدرة القلية عن متوسط الذكاء يصاحبه قصور واضح في اثنين او اكثر من مجالات المهارات التكيفية وهي:</a:t>
            </a:r>
          </a:p>
          <a:p>
            <a:r>
              <a:rPr lang="ar-IQ" dirty="0" smtClean="0"/>
              <a:t>1. الحياة اليومية</a:t>
            </a:r>
          </a:p>
          <a:p>
            <a:r>
              <a:rPr lang="ar-IQ" dirty="0" smtClean="0"/>
              <a:t>2. المهارات الاجتماعية</a:t>
            </a:r>
          </a:p>
          <a:p>
            <a:r>
              <a:rPr lang="ar-IQ" dirty="0"/>
              <a:t>المهارات </a:t>
            </a:r>
            <a:r>
              <a:rPr lang="ar-IQ" dirty="0" smtClean="0"/>
              <a:t>اللغوية</a:t>
            </a:r>
          </a:p>
          <a:p>
            <a:r>
              <a:rPr lang="ar-IQ" dirty="0" smtClean="0"/>
              <a:t>مهارات التعامل بالنقود</a:t>
            </a:r>
          </a:p>
          <a:p>
            <a:r>
              <a:rPr lang="ar-IQ" dirty="0" smtClean="0"/>
              <a:t>مهارات السلامة العامة</a:t>
            </a:r>
          </a:p>
          <a:p>
            <a:r>
              <a:rPr lang="ar-IQ" dirty="0" smtClean="0"/>
              <a:t>المهارات الاكاديمية الوظيفية كالقراءة والكتابة والحساب</a:t>
            </a:r>
            <a:endParaRPr lang="ar-IQ" dirty="0"/>
          </a:p>
          <a:p>
            <a:endParaRPr lang="ar-IQ" dirty="0" smtClean="0"/>
          </a:p>
          <a:p>
            <a:endParaRPr lang="ar-IQ" dirty="0"/>
          </a:p>
        </p:txBody>
      </p:sp>
    </p:spTree>
    <p:extLst>
      <p:ext uri="{BB962C8B-B14F-4D97-AF65-F5344CB8AC3E}">
        <p14:creationId xmlns:p14="http://schemas.microsoft.com/office/powerpoint/2010/main" val="31590597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تصنيفات الاعاقة العقلية</a:t>
            </a:r>
            <a:endParaRPr lang="ar-IQ" dirty="0"/>
          </a:p>
        </p:txBody>
      </p:sp>
      <p:sp>
        <p:nvSpPr>
          <p:cNvPr id="3" name="عنصر نائب للمحتوى 2"/>
          <p:cNvSpPr>
            <a:spLocks noGrp="1"/>
          </p:cNvSpPr>
          <p:nvPr>
            <p:ph idx="1"/>
          </p:nvPr>
        </p:nvSpPr>
        <p:spPr/>
        <p:txBody>
          <a:bodyPr/>
          <a:lstStyle/>
          <a:p>
            <a:r>
              <a:rPr lang="ar-IQ" dirty="0" smtClean="0"/>
              <a:t>تصنف الاعاقة العقلية الى 3 فئات تعتمد كل منها على مجموعة من الجوانب عند المتخلفين ومنها </a:t>
            </a:r>
          </a:p>
          <a:p>
            <a:r>
              <a:rPr lang="ar-IQ" dirty="0" smtClean="0"/>
              <a:t>.</a:t>
            </a:r>
            <a:r>
              <a:rPr lang="ar-IQ" b="1" dirty="0" smtClean="0"/>
              <a:t>اولا: </a:t>
            </a:r>
            <a:r>
              <a:rPr lang="ar-IQ" dirty="0" smtClean="0"/>
              <a:t>تصنيف ال</a:t>
            </a:r>
            <a:r>
              <a:rPr lang="ar-IQ" dirty="0" smtClean="0">
                <a:solidFill>
                  <a:prstClr val="black"/>
                </a:solidFill>
              </a:rPr>
              <a:t>جمعية الامريكية للتخلف العقلي: ترى انه يمكن تقسيم التخلف العقلي الى اربع فئات اعتمادا على نتائج اختبارات الذكاء </a:t>
            </a:r>
            <a:endParaRPr lang="ar-IQ" dirty="0"/>
          </a:p>
        </p:txBody>
      </p:sp>
    </p:spTree>
    <p:extLst>
      <p:ext uri="{BB962C8B-B14F-4D97-AF65-F5344CB8AC3E}">
        <p14:creationId xmlns:p14="http://schemas.microsoft.com/office/powerpoint/2010/main" val="4227611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884555740"/>
              </p:ext>
            </p:extLst>
          </p:nvPr>
        </p:nvGraphicFramePr>
        <p:xfrm>
          <a:off x="1331640" y="2276874"/>
          <a:ext cx="6619962" cy="3816420"/>
        </p:xfrm>
        <a:graphic>
          <a:graphicData uri="http://schemas.openxmlformats.org/drawingml/2006/table">
            <a:tbl>
              <a:tblPr rtl="1" firstRow="1" firstCol="1" bandRow="1">
                <a:tableStyleId>{5940675A-B579-460E-94D1-54222C63F5DA}</a:tableStyleId>
              </a:tblPr>
              <a:tblGrid>
                <a:gridCol w="3037887"/>
                <a:gridCol w="3582075"/>
              </a:tblGrid>
              <a:tr h="763284">
                <a:tc>
                  <a:txBody>
                    <a:bodyPr/>
                    <a:lstStyle/>
                    <a:p>
                      <a:pPr algn="ctr" rtl="1" fontAlgn="base">
                        <a:lnSpc>
                          <a:spcPct val="115000"/>
                        </a:lnSpc>
                        <a:spcAft>
                          <a:spcPts val="1500"/>
                        </a:spcAft>
                      </a:pPr>
                      <a:r>
                        <a:rPr lang="ar-SA" sz="2400" b="1" dirty="0">
                          <a:effectLst/>
                        </a:rPr>
                        <a:t>النوع</a:t>
                      </a:r>
                      <a:endParaRPr lang="en-US" sz="2400" b="1" dirty="0">
                        <a:effectLst/>
                        <a:latin typeface="Calibri"/>
                        <a:ea typeface="Calibri"/>
                        <a:cs typeface="Arial"/>
                      </a:endParaRPr>
                    </a:p>
                  </a:txBody>
                  <a:tcPr marL="0" marR="0" marT="0" marB="0" anchor="ctr">
                    <a:solidFill>
                      <a:schemeClr val="bg1">
                        <a:lumMod val="85000"/>
                      </a:schemeClr>
                    </a:solidFill>
                  </a:tcPr>
                </a:tc>
                <a:tc>
                  <a:txBody>
                    <a:bodyPr/>
                    <a:lstStyle/>
                    <a:p>
                      <a:pPr algn="ctr" rtl="1" fontAlgn="base">
                        <a:lnSpc>
                          <a:spcPct val="115000"/>
                        </a:lnSpc>
                        <a:spcAft>
                          <a:spcPts val="1500"/>
                        </a:spcAft>
                      </a:pPr>
                      <a:r>
                        <a:rPr lang="ar-SA" sz="2400" b="1" dirty="0">
                          <a:effectLst/>
                        </a:rPr>
                        <a:t>مستوى الذكاء</a:t>
                      </a:r>
                      <a:endParaRPr lang="en-US" sz="2400" b="1" dirty="0">
                        <a:effectLst/>
                        <a:latin typeface="Calibri"/>
                        <a:ea typeface="Calibri"/>
                        <a:cs typeface="Arial"/>
                      </a:endParaRPr>
                    </a:p>
                  </a:txBody>
                  <a:tcPr marL="0" marR="0" marT="0" marB="0" anchor="ctr">
                    <a:solidFill>
                      <a:schemeClr val="bg1">
                        <a:lumMod val="85000"/>
                      </a:schemeClr>
                    </a:solidFill>
                  </a:tcPr>
                </a:tc>
              </a:tr>
              <a:tr h="763284">
                <a:tc>
                  <a:txBody>
                    <a:bodyPr/>
                    <a:lstStyle/>
                    <a:p>
                      <a:pPr algn="ctr" rtl="1" fontAlgn="base">
                        <a:lnSpc>
                          <a:spcPct val="115000"/>
                        </a:lnSpc>
                        <a:spcAft>
                          <a:spcPts val="1500"/>
                        </a:spcAft>
                      </a:pPr>
                      <a:r>
                        <a:rPr lang="ar-SA" sz="2400" b="1" dirty="0">
                          <a:effectLst/>
                        </a:rPr>
                        <a:t>-التخلف العقلي </a:t>
                      </a:r>
                      <a:r>
                        <a:rPr lang="en-US" sz="2400" b="1" baseline="0" dirty="0" smtClean="0">
                          <a:effectLst/>
                        </a:rPr>
                        <a:t> </a:t>
                      </a:r>
                      <a:r>
                        <a:rPr lang="ar-IQ" sz="2400" b="1" baseline="0" dirty="0" smtClean="0">
                          <a:effectLst/>
                        </a:rPr>
                        <a:t>البسيط</a:t>
                      </a:r>
                      <a:endParaRPr lang="en-US" sz="2400" b="1" dirty="0">
                        <a:effectLst/>
                        <a:latin typeface="Calibri"/>
                        <a:ea typeface="Calibri"/>
                        <a:cs typeface="Arial"/>
                      </a:endParaRPr>
                    </a:p>
                  </a:txBody>
                  <a:tcPr marL="0" marR="0" marT="0" marB="0" anchor="ctr">
                    <a:solidFill>
                      <a:schemeClr val="bg1">
                        <a:lumMod val="85000"/>
                      </a:schemeClr>
                    </a:solidFill>
                  </a:tcPr>
                </a:tc>
                <a:tc>
                  <a:txBody>
                    <a:bodyPr/>
                    <a:lstStyle/>
                    <a:p>
                      <a:pPr algn="ctr" rtl="1" fontAlgn="base">
                        <a:lnSpc>
                          <a:spcPct val="115000"/>
                        </a:lnSpc>
                        <a:spcAft>
                          <a:spcPts val="1500"/>
                        </a:spcAft>
                      </a:pPr>
                      <a:r>
                        <a:rPr lang="ar-SA" sz="2400" b="1" dirty="0" smtClean="0">
                          <a:effectLst/>
                        </a:rPr>
                        <a:t>55 </a:t>
                      </a:r>
                      <a:r>
                        <a:rPr lang="en-US" sz="2400" b="1" dirty="0" smtClean="0">
                          <a:effectLst/>
                        </a:rPr>
                        <a:t>-</a:t>
                      </a:r>
                      <a:r>
                        <a:rPr lang="ar-SA" sz="2400" b="1" dirty="0" smtClean="0">
                          <a:effectLst/>
                        </a:rPr>
                        <a:t>70</a:t>
                      </a:r>
                      <a:endParaRPr lang="en-US" sz="2400" b="1" dirty="0">
                        <a:effectLst/>
                        <a:latin typeface="Calibri"/>
                        <a:ea typeface="Calibri"/>
                        <a:cs typeface="Arial"/>
                      </a:endParaRPr>
                    </a:p>
                  </a:txBody>
                  <a:tcPr marL="0" marR="0" marT="0" marB="0" anchor="ctr">
                    <a:solidFill>
                      <a:schemeClr val="bg1">
                        <a:lumMod val="85000"/>
                      </a:schemeClr>
                    </a:solidFill>
                  </a:tcPr>
                </a:tc>
              </a:tr>
              <a:tr h="763284">
                <a:tc>
                  <a:txBody>
                    <a:bodyPr/>
                    <a:lstStyle/>
                    <a:p>
                      <a:pPr algn="ctr" rtl="1" fontAlgn="base">
                        <a:lnSpc>
                          <a:spcPct val="115000"/>
                        </a:lnSpc>
                        <a:spcAft>
                          <a:spcPts val="1500"/>
                        </a:spcAft>
                      </a:pPr>
                      <a:r>
                        <a:rPr lang="ar-SA" sz="2400" b="1" dirty="0">
                          <a:effectLst/>
                        </a:rPr>
                        <a:t>-التخلف العقلي المتوسط</a:t>
                      </a:r>
                      <a:endParaRPr lang="en-US" sz="2400" b="1" dirty="0">
                        <a:effectLst/>
                        <a:latin typeface="Calibri"/>
                        <a:ea typeface="Calibri"/>
                        <a:cs typeface="Arial"/>
                      </a:endParaRPr>
                    </a:p>
                  </a:txBody>
                  <a:tcPr marL="0" marR="0" marT="0" marB="0" anchor="ctr">
                    <a:solidFill>
                      <a:schemeClr val="bg1">
                        <a:lumMod val="85000"/>
                      </a:schemeClr>
                    </a:solidFill>
                  </a:tcPr>
                </a:tc>
                <a:tc>
                  <a:txBody>
                    <a:bodyPr/>
                    <a:lstStyle/>
                    <a:p>
                      <a:pPr algn="ctr" rtl="1" fontAlgn="base">
                        <a:lnSpc>
                          <a:spcPct val="115000"/>
                        </a:lnSpc>
                        <a:spcAft>
                          <a:spcPts val="1500"/>
                        </a:spcAft>
                      </a:pPr>
                      <a:r>
                        <a:rPr lang="ar-IQ" sz="2400" b="1" dirty="0" smtClean="0">
                          <a:effectLst/>
                        </a:rPr>
                        <a:t>40- 55</a:t>
                      </a:r>
                      <a:endParaRPr lang="en-US" sz="2400" b="1" dirty="0">
                        <a:effectLst/>
                        <a:latin typeface="Calibri"/>
                        <a:ea typeface="Calibri"/>
                        <a:cs typeface="Arial"/>
                      </a:endParaRPr>
                    </a:p>
                  </a:txBody>
                  <a:tcPr marL="0" marR="0" marT="0" marB="0" anchor="ctr">
                    <a:solidFill>
                      <a:schemeClr val="bg1">
                        <a:lumMod val="85000"/>
                      </a:schemeClr>
                    </a:solidFill>
                  </a:tcPr>
                </a:tc>
              </a:tr>
              <a:tr h="763284">
                <a:tc>
                  <a:txBody>
                    <a:bodyPr/>
                    <a:lstStyle/>
                    <a:p>
                      <a:pPr algn="ctr" rtl="1" fontAlgn="base">
                        <a:lnSpc>
                          <a:spcPct val="115000"/>
                        </a:lnSpc>
                        <a:spcAft>
                          <a:spcPts val="1500"/>
                        </a:spcAft>
                      </a:pPr>
                      <a:r>
                        <a:rPr lang="ar-SA" sz="2400" b="1" dirty="0">
                          <a:effectLst/>
                        </a:rPr>
                        <a:t>-التخلف العقلي الشديد</a:t>
                      </a:r>
                      <a:endParaRPr lang="en-US" sz="2400" b="1" dirty="0">
                        <a:effectLst/>
                        <a:latin typeface="Calibri"/>
                        <a:ea typeface="Calibri"/>
                        <a:cs typeface="Arial"/>
                      </a:endParaRPr>
                    </a:p>
                  </a:txBody>
                  <a:tcPr marL="0" marR="0" marT="0" marB="0" anchor="ctr">
                    <a:solidFill>
                      <a:schemeClr val="bg1">
                        <a:lumMod val="85000"/>
                      </a:schemeClr>
                    </a:solidFill>
                  </a:tcPr>
                </a:tc>
                <a:tc>
                  <a:txBody>
                    <a:bodyPr/>
                    <a:lstStyle/>
                    <a:p>
                      <a:pPr algn="ctr" rtl="1" fontAlgn="base">
                        <a:lnSpc>
                          <a:spcPct val="115000"/>
                        </a:lnSpc>
                        <a:spcAft>
                          <a:spcPts val="1500"/>
                        </a:spcAft>
                      </a:pPr>
                      <a:r>
                        <a:rPr lang="ar-IQ" sz="2400" b="1" dirty="0" smtClean="0">
                          <a:effectLst/>
                        </a:rPr>
                        <a:t>25- 40</a:t>
                      </a:r>
                      <a:endParaRPr lang="en-US" sz="2400" b="1" dirty="0">
                        <a:effectLst/>
                        <a:latin typeface="Calibri"/>
                        <a:ea typeface="Calibri"/>
                        <a:cs typeface="Arial"/>
                      </a:endParaRPr>
                    </a:p>
                  </a:txBody>
                  <a:tcPr marL="0" marR="0" marT="0" marB="0" anchor="ctr">
                    <a:solidFill>
                      <a:schemeClr val="bg1">
                        <a:lumMod val="85000"/>
                      </a:schemeClr>
                    </a:solidFill>
                  </a:tcPr>
                </a:tc>
              </a:tr>
              <a:tr h="763284">
                <a:tc>
                  <a:txBody>
                    <a:bodyPr/>
                    <a:lstStyle/>
                    <a:p>
                      <a:pPr algn="ctr" rtl="1" fontAlgn="base">
                        <a:lnSpc>
                          <a:spcPct val="115000"/>
                        </a:lnSpc>
                        <a:spcAft>
                          <a:spcPts val="1500"/>
                        </a:spcAft>
                      </a:pPr>
                      <a:r>
                        <a:rPr lang="ar-SA" sz="2400" b="1" dirty="0">
                          <a:effectLst/>
                        </a:rPr>
                        <a:t>-التخلف العقلي </a:t>
                      </a:r>
                      <a:r>
                        <a:rPr lang="ar-IQ" sz="2400" b="1" dirty="0" smtClean="0">
                          <a:effectLst/>
                        </a:rPr>
                        <a:t>الحاد</a:t>
                      </a:r>
                      <a:endParaRPr lang="en-US" sz="2400" b="1" dirty="0">
                        <a:effectLst/>
                        <a:latin typeface="Calibri"/>
                        <a:ea typeface="Calibri"/>
                        <a:cs typeface="Arial"/>
                      </a:endParaRPr>
                    </a:p>
                  </a:txBody>
                  <a:tcPr marL="0" marR="0" marT="0" marB="0" anchor="ctr">
                    <a:solidFill>
                      <a:schemeClr val="bg1">
                        <a:lumMod val="85000"/>
                      </a:schemeClr>
                    </a:solidFill>
                  </a:tcPr>
                </a:tc>
                <a:tc>
                  <a:txBody>
                    <a:bodyPr/>
                    <a:lstStyle/>
                    <a:p>
                      <a:pPr algn="ctr" rtl="1" fontAlgn="base">
                        <a:lnSpc>
                          <a:spcPct val="115000"/>
                        </a:lnSpc>
                        <a:spcAft>
                          <a:spcPts val="1500"/>
                        </a:spcAft>
                      </a:pPr>
                      <a:r>
                        <a:rPr lang="ar-SA" sz="2400" b="1" dirty="0">
                          <a:effectLst/>
                        </a:rPr>
                        <a:t>اقل من </a:t>
                      </a:r>
                      <a:r>
                        <a:rPr lang="ar-SA" sz="2400" b="1" dirty="0" smtClean="0">
                          <a:effectLst/>
                        </a:rPr>
                        <a:t>25</a:t>
                      </a:r>
                      <a:endParaRPr lang="en-US" sz="2400" b="1" dirty="0">
                        <a:effectLst/>
                        <a:latin typeface="Calibri"/>
                        <a:ea typeface="Calibri"/>
                        <a:cs typeface="Arial"/>
                      </a:endParaRPr>
                    </a:p>
                  </a:txBody>
                  <a:tcPr marL="0" marR="0" marT="0" marB="0" anchor="ctr">
                    <a:solidFill>
                      <a:schemeClr val="bg1">
                        <a:lumMod val="85000"/>
                      </a:schemeClr>
                    </a:solidFill>
                  </a:tcPr>
                </a:tc>
              </a:tr>
            </a:tbl>
          </a:graphicData>
        </a:graphic>
      </p:graphicFrame>
      <p:sp>
        <p:nvSpPr>
          <p:cNvPr id="7" name="مستطيل 6"/>
          <p:cNvSpPr/>
          <p:nvPr/>
        </p:nvSpPr>
        <p:spPr>
          <a:xfrm>
            <a:off x="899592" y="188640"/>
            <a:ext cx="7416824" cy="1754326"/>
          </a:xfrm>
          <a:prstGeom prst="rect">
            <a:avLst/>
          </a:prstGeom>
        </p:spPr>
        <p:txBody>
          <a:bodyPr wrap="square">
            <a:spAutoFit/>
          </a:bodyPr>
          <a:lstStyle/>
          <a:p>
            <a:pPr lvl="0"/>
            <a:r>
              <a:rPr lang="ar-IQ" b="1" dirty="0" smtClean="0">
                <a:solidFill>
                  <a:prstClr val="black"/>
                </a:solidFill>
              </a:rPr>
              <a:t>التصنيف </a:t>
            </a:r>
            <a:r>
              <a:rPr lang="ar-IQ" b="1" dirty="0">
                <a:solidFill>
                  <a:prstClr val="black"/>
                </a:solidFill>
              </a:rPr>
              <a:t>حسب نسبة الذكاء:</a:t>
            </a:r>
          </a:p>
          <a:p>
            <a:pPr lvl="0"/>
            <a:r>
              <a:rPr lang="ar-IQ" dirty="0">
                <a:solidFill>
                  <a:prstClr val="black"/>
                </a:solidFill>
              </a:rPr>
              <a:t>يتم تصنيف التخلف العقلي حسب درجة الذكاء و هي الدرجة التي يتحصل عليها الفرد في احد اختبارات الذكاء المقننة اللفظية او المصورة ،و الفرد المتخلف عقليا هو الذي يحصل على درجة ذكاء اقل من 70 درجة على احد المقاييس التي تم تقنينها لقياس مستوى ذكاء الافراد.</a:t>
            </a:r>
          </a:p>
          <a:p>
            <a:pPr lvl="0"/>
            <a:r>
              <a:rPr lang="ar-IQ" dirty="0">
                <a:solidFill>
                  <a:prstClr val="black"/>
                </a:solidFill>
              </a:rPr>
              <a:t>و يذكر جروسمان </a:t>
            </a:r>
            <a:r>
              <a:rPr lang="en-US" dirty="0" smtClean="0">
                <a:solidFill>
                  <a:prstClr val="black"/>
                </a:solidFill>
              </a:rPr>
              <a:t>grossman,1983 </a:t>
            </a:r>
            <a:r>
              <a:rPr lang="ar-IQ" dirty="0">
                <a:solidFill>
                  <a:prstClr val="black"/>
                </a:solidFill>
              </a:rPr>
              <a:t>ان جمعية الطب النفسي تقسم المتخلفين عقليا الى الفئات الآتية:</a:t>
            </a:r>
          </a:p>
        </p:txBody>
      </p:sp>
    </p:spTree>
    <p:extLst>
      <p:ext uri="{BB962C8B-B14F-4D97-AF65-F5344CB8AC3E}">
        <p14:creationId xmlns:p14="http://schemas.microsoft.com/office/powerpoint/2010/main" val="1070271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التصنيف التربوي</a:t>
            </a:r>
            <a:endParaRPr lang="ar-IQ" dirty="0">
              <a:solidFill>
                <a:srgbClr val="FF0000"/>
              </a:solidFill>
            </a:endParaRPr>
          </a:p>
        </p:txBody>
      </p:sp>
      <p:sp>
        <p:nvSpPr>
          <p:cNvPr id="3" name="عنصر نائب للمحتوى 2"/>
          <p:cNvSpPr>
            <a:spLocks noGrp="1"/>
          </p:cNvSpPr>
          <p:nvPr>
            <p:ph idx="1"/>
          </p:nvPr>
        </p:nvSpPr>
        <p:spPr/>
        <p:txBody>
          <a:bodyPr>
            <a:normAutofit fontScale="77500" lnSpcReduction="20000"/>
          </a:bodyPr>
          <a:lstStyle/>
          <a:p>
            <a:pPr marL="514350" indent="-514350" fontAlgn="base">
              <a:buFont typeface="+mj-lt"/>
              <a:buAutoNum type="arabicPeriod"/>
            </a:pPr>
            <a:r>
              <a:rPr lang="ar-SA" b="1" u="sng" dirty="0" smtClean="0"/>
              <a:t> </a:t>
            </a:r>
            <a:r>
              <a:rPr lang="ar-SA" u="sng" dirty="0" smtClean="0">
                <a:latin typeface="Simplified Arabic" pitchFamily="18" charset="-78"/>
                <a:cs typeface="Simplified Arabic" pitchFamily="18" charset="-78"/>
              </a:rPr>
              <a:t>فئة </a:t>
            </a:r>
            <a:r>
              <a:rPr lang="ar-SA" u="sng" dirty="0">
                <a:latin typeface="Simplified Arabic" pitchFamily="18" charset="-78"/>
                <a:cs typeface="Simplified Arabic" pitchFamily="18" charset="-78"/>
              </a:rPr>
              <a:t>القابل</a:t>
            </a:r>
            <a:r>
              <a:rPr lang="ar-IQ" u="sng" dirty="0" err="1">
                <a:latin typeface="Simplified Arabic" pitchFamily="18" charset="-78"/>
                <a:cs typeface="Simplified Arabic" pitchFamily="18" charset="-78"/>
              </a:rPr>
              <a:t>ون</a:t>
            </a:r>
            <a:r>
              <a:rPr lang="ar-IQ" u="sng" dirty="0">
                <a:latin typeface="Simplified Arabic" pitchFamily="18" charset="-78"/>
                <a:cs typeface="Simplified Arabic" pitchFamily="18" charset="-78"/>
              </a:rPr>
              <a:t> </a:t>
            </a:r>
            <a:r>
              <a:rPr lang="ar-SA" u="sng" dirty="0">
                <a:latin typeface="Simplified Arabic" pitchFamily="18" charset="-78"/>
                <a:cs typeface="Simplified Arabic" pitchFamily="18" charset="-78"/>
              </a:rPr>
              <a:t>للتعلم </a:t>
            </a:r>
            <a:r>
              <a:rPr lang="ar-IQ" dirty="0" smtClean="0">
                <a:latin typeface="Simplified Arabic" pitchFamily="18" charset="-78"/>
                <a:cs typeface="Simplified Arabic" pitchFamily="18" charset="-78"/>
              </a:rPr>
              <a:t>وهم الافراد الذين تتراوح نسبة ذكاءهم </a:t>
            </a:r>
            <a:r>
              <a:rPr lang="ar-SA" dirty="0" smtClean="0">
                <a:latin typeface="Simplified Arabic" pitchFamily="18" charset="-78"/>
                <a:cs typeface="Simplified Arabic" pitchFamily="18" charset="-78"/>
              </a:rPr>
              <a:t>ما </a:t>
            </a:r>
            <a:r>
              <a:rPr lang="ar-SA" dirty="0">
                <a:latin typeface="Simplified Arabic" pitchFamily="18" charset="-78"/>
                <a:cs typeface="Simplified Arabic" pitchFamily="18" charset="-78"/>
              </a:rPr>
              <a:t>بين </a:t>
            </a:r>
            <a:r>
              <a:rPr lang="ar-SA" dirty="0" smtClean="0">
                <a:latin typeface="Simplified Arabic" pitchFamily="18" charset="-78"/>
                <a:cs typeface="Simplified Arabic" pitchFamily="18" charset="-78"/>
              </a:rPr>
              <a:t>5</a:t>
            </a:r>
            <a:r>
              <a:rPr lang="ar-IQ" dirty="0" smtClean="0">
                <a:latin typeface="Simplified Arabic" pitchFamily="18" charset="-78"/>
                <a:cs typeface="Simplified Arabic" pitchFamily="18" charset="-78"/>
              </a:rPr>
              <a:t>5</a:t>
            </a:r>
            <a:r>
              <a:rPr lang="ar-SA" dirty="0" smtClean="0">
                <a:latin typeface="Simplified Arabic" pitchFamily="18" charset="-78"/>
                <a:cs typeface="Simplified Arabic" pitchFamily="18" charset="-78"/>
              </a:rPr>
              <a:t>الى7</a:t>
            </a:r>
            <a:r>
              <a:rPr lang="ar-IQ" dirty="0" smtClean="0">
                <a:latin typeface="Simplified Arabic" pitchFamily="18" charset="-78"/>
                <a:cs typeface="Simplified Arabic" pitchFamily="18" charset="-78"/>
              </a:rPr>
              <a:t>5 على مقياس الذكاء، وهؤلاء يستطيعون التعلم بدرجة بسيطة </a:t>
            </a:r>
            <a:r>
              <a:rPr lang="ar-IQ" dirty="0">
                <a:latin typeface="Simplified Arabic" pitchFamily="18" charset="-78"/>
                <a:cs typeface="Simplified Arabic" pitchFamily="18" charset="-78"/>
              </a:rPr>
              <a:t>يستطيعون </a:t>
            </a:r>
            <a:r>
              <a:rPr lang="ar-IQ" dirty="0" smtClean="0">
                <a:latin typeface="Simplified Arabic" pitchFamily="18" charset="-78"/>
                <a:cs typeface="Simplified Arabic" pitchFamily="18" charset="-78"/>
              </a:rPr>
              <a:t>تعلم المهارات الاكاديمية كالقراءة والكتابة</a:t>
            </a:r>
            <a:endParaRPr lang="en-US" dirty="0">
              <a:latin typeface="Simplified Arabic" pitchFamily="18" charset="-78"/>
              <a:cs typeface="Simplified Arabic" pitchFamily="18" charset="-78"/>
            </a:endParaRPr>
          </a:p>
          <a:p>
            <a:pPr marL="514350" indent="-514350" fontAlgn="base">
              <a:buFont typeface="+mj-lt"/>
              <a:buAutoNum type="arabicPeriod"/>
            </a:pPr>
            <a:r>
              <a:rPr lang="ar-SA" u="sng" dirty="0" smtClean="0">
                <a:latin typeface="Simplified Arabic" pitchFamily="18" charset="-78"/>
                <a:cs typeface="Simplified Arabic" pitchFamily="18" charset="-78"/>
              </a:rPr>
              <a:t>فئة </a:t>
            </a:r>
            <a:r>
              <a:rPr lang="ar-SA" u="sng" dirty="0">
                <a:latin typeface="Simplified Arabic" pitchFamily="18" charset="-78"/>
                <a:cs typeface="Simplified Arabic" pitchFamily="18" charset="-78"/>
              </a:rPr>
              <a:t>القابلين لل</a:t>
            </a:r>
            <a:r>
              <a:rPr lang="ar-SA" dirty="0">
                <a:latin typeface="Simplified Arabic" pitchFamily="18" charset="-78"/>
                <a:cs typeface="Simplified Arabic" pitchFamily="18" charset="-78"/>
              </a:rPr>
              <a:t>تدريب</a:t>
            </a:r>
            <a:r>
              <a:rPr lang="en-US" u="sng" dirty="0">
                <a:latin typeface="Simplified Arabic" pitchFamily="18" charset="-78"/>
                <a:cs typeface="Simplified Arabic" pitchFamily="18" charset="-78"/>
              </a:rPr>
              <a:t> </a:t>
            </a:r>
            <a:r>
              <a:rPr lang="en-US" dirty="0" smtClean="0">
                <a:latin typeface="Simplified Arabic" pitchFamily="18" charset="-78"/>
                <a:cs typeface="Simplified Arabic" pitchFamily="18" charset="-78"/>
              </a:rPr>
              <a:t>:</a:t>
            </a:r>
            <a:r>
              <a:rPr lang="ar-IQ" dirty="0" smtClean="0">
                <a:latin typeface="Simplified Arabic" pitchFamily="18" charset="-78"/>
                <a:cs typeface="Simplified Arabic" pitchFamily="18" charset="-78"/>
              </a:rPr>
              <a:t>ويتراوح </a:t>
            </a:r>
            <a:r>
              <a:rPr lang="ar-SA" dirty="0" smtClean="0">
                <a:latin typeface="Simplified Arabic" pitchFamily="18" charset="-78"/>
                <a:cs typeface="Simplified Arabic" pitchFamily="18" charset="-78"/>
              </a:rPr>
              <a:t>نسبة </a:t>
            </a:r>
            <a:r>
              <a:rPr lang="ar-SA" dirty="0">
                <a:latin typeface="Simplified Arabic" pitchFamily="18" charset="-78"/>
                <a:cs typeface="Simplified Arabic" pitchFamily="18" charset="-78"/>
              </a:rPr>
              <a:t>ذكاء أفرادها </a:t>
            </a:r>
            <a:r>
              <a:rPr lang="ar-SA" dirty="0" smtClean="0">
                <a:latin typeface="Simplified Arabic" pitchFamily="18" charset="-78"/>
                <a:cs typeface="Simplified Arabic" pitchFamily="18" charset="-78"/>
              </a:rPr>
              <a:t> </a:t>
            </a:r>
            <a:r>
              <a:rPr lang="ar-SA" dirty="0">
                <a:latin typeface="Simplified Arabic" pitchFamily="18" charset="-78"/>
                <a:cs typeface="Simplified Arabic" pitchFamily="18" charset="-78"/>
              </a:rPr>
              <a:t>ما بين </a:t>
            </a:r>
            <a:r>
              <a:rPr lang="ar-SA" dirty="0" smtClean="0">
                <a:latin typeface="Simplified Arabic" pitchFamily="18" charset="-78"/>
                <a:cs typeface="Simplified Arabic" pitchFamily="18" charset="-78"/>
              </a:rPr>
              <a:t>25-5</a:t>
            </a:r>
            <a:r>
              <a:rPr lang="ar-IQ" dirty="0" smtClean="0">
                <a:latin typeface="Simplified Arabic" pitchFamily="18" charset="-78"/>
                <a:cs typeface="Simplified Arabic" pitchFamily="18" charset="-78"/>
              </a:rPr>
              <a:t>5 وهؤلاء </a:t>
            </a:r>
            <a:r>
              <a:rPr lang="ar-IQ" dirty="0" err="1" smtClean="0">
                <a:latin typeface="Simplified Arabic" pitchFamily="18" charset="-78"/>
                <a:cs typeface="Simplified Arabic" pitchFamily="18" charset="-78"/>
              </a:rPr>
              <a:t>لايستطيعون</a:t>
            </a:r>
            <a:r>
              <a:rPr lang="ar-IQ" dirty="0" smtClean="0">
                <a:latin typeface="Simplified Arabic" pitchFamily="18" charset="-78"/>
                <a:cs typeface="Simplified Arabic" pitchFamily="18" charset="-78"/>
              </a:rPr>
              <a:t> </a:t>
            </a:r>
            <a:r>
              <a:rPr lang="ar-IQ" dirty="0">
                <a:latin typeface="Simplified Arabic" pitchFamily="18" charset="-78"/>
                <a:cs typeface="Simplified Arabic" pitchFamily="18" charset="-78"/>
              </a:rPr>
              <a:t>تعلم </a:t>
            </a:r>
            <a:r>
              <a:rPr lang="ar-IQ" dirty="0" smtClean="0">
                <a:latin typeface="Simplified Arabic" pitchFamily="18" charset="-78"/>
                <a:cs typeface="Simplified Arabic" pitchFamily="18" charset="-78"/>
              </a:rPr>
              <a:t>المهارات </a:t>
            </a:r>
            <a:r>
              <a:rPr lang="ar-IQ" dirty="0">
                <a:latin typeface="Simplified Arabic" pitchFamily="18" charset="-78"/>
                <a:cs typeface="Simplified Arabic" pitchFamily="18" charset="-78"/>
              </a:rPr>
              <a:t>الاكاديمية كالقراءة </a:t>
            </a:r>
            <a:r>
              <a:rPr lang="ar-IQ" dirty="0" smtClean="0">
                <a:latin typeface="Simplified Arabic" pitchFamily="18" charset="-78"/>
                <a:cs typeface="Simplified Arabic" pitchFamily="18" charset="-78"/>
              </a:rPr>
              <a:t>والكتابة </a:t>
            </a:r>
            <a:r>
              <a:rPr lang="ar-SA" dirty="0" smtClean="0">
                <a:latin typeface="Simplified Arabic" pitchFamily="18" charset="-78"/>
                <a:cs typeface="Simplified Arabic" pitchFamily="18" charset="-78"/>
              </a:rPr>
              <a:t>و </a:t>
            </a:r>
            <a:r>
              <a:rPr lang="ar-IQ" dirty="0" smtClean="0">
                <a:latin typeface="Simplified Arabic" pitchFamily="18" charset="-78"/>
                <a:cs typeface="Simplified Arabic" pitchFamily="18" charset="-78"/>
              </a:rPr>
              <a:t>ل</a:t>
            </a:r>
            <a:r>
              <a:rPr lang="ar-SA" dirty="0" smtClean="0">
                <a:latin typeface="Simplified Arabic" pitchFamily="18" charset="-78"/>
                <a:cs typeface="Simplified Arabic" pitchFamily="18" charset="-78"/>
              </a:rPr>
              <a:t>كن </a:t>
            </a:r>
            <a:r>
              <a:rPr lang="ar-SA" dirty="0">
                <a:latin typeface="Simplified Arabic" pitchFamily="18" charset="-78"/>
                <a:cs typeface="Simplified Arabic" pitchFamily="18" charset="-78"/>
              </a:rPr>
              <a:t>يمكن تدريبهم على العناية بأنفسهم و قضاء حاجاتهم و يمكن تدريبهم على بعض الأعمال الآلية البسيطة</a:t>
            </a:r>
            <a:r>
              <a:rPr lang="en-US" dirty="0">
                <a:latin typeface="Simplified Arabic" pitchFamily="18" charset="-78"/>
                <a:cs typeface="Simplified Arabic" pitchFamily="18" charset="-78"/>
              </a:rPr>
              <a:t> </a:t>
            </a:r>
            <a:r>
              <a:rPr lang="en-US" dirty="0" smtClean="0">
                <a:latin typeface="Simplified Arabic" pitchFamily="18" charset="-78"/>
                <a:cs typeface="Simplified Arabic" pitchFamily="18" charset="-78"/>
              </a:rPr>
              <a:t>.</a:t>
            </a:r>
            <a:endParaRPr lang="en-US" dirty="0">
              <a:latin typeface="Simplified Arabic" pitchFamily="18" charset="-78"/>
              <a:cs typeface="Simplified Arabic" pitchFamily="18" charset="-78"/>
            </a:endParaRPr>
          </a:p>
          <a:p>
            <a:pPr marL="514350" indent="-514350">
              <a:buFont typeface="+mj-lt"/>
              <a:buAutoNum type="arabicPeriod"/>
            </a:pPr>
            <a:r>
              <a:rPr lang="ar-SA" u="sng" dirty="0" smtClean="0">
                <a:latin typeface="Simplified Arabic" pitchFamily="18" charset="-78"/>
                <a:cs typeface="Simplified Arabic" pitchFamily="18" charset="-78"/>
              </a:rPr>
              <a:t>الغير </a:t>
            </a:r>
            <a:r>
              <a:rPr lang="ar-SA" u="sng" dirty="0">
                <a:latin typeface="Simplified Arabic" pitchFamily="18" charset="-78"/>
                <a:cs typeface="Simplified Arabic" pitchFamily="18" charset="-78"/>
              </a:rPr>
              <a:t>القابلين للتعليم أو التدريب</a:t>
            </a:r>
            <a:r>
              <a:rPr lang="en-US" u="sng" dirty="0">
                <a:latin typeface="Simplified Arabic" pitchFamily="18" charset="-78"/>
                <a:cs typeface="Simplified Arabic" pitchFamily="18" charset="-78"/>
              </a:rPr>
              <a:t> </a:t>
            </a:r>
            <a:r>
              <a:rPr lang="en-US" dirty="0">
                <a:latin typeface="Simplified Arabic" pitchFamily="18" charset="-78"/>
                <a:cs typeface="Simplified Arabic" pitchFamily="18" charset="-78"/>
              </a:rPr>
              <a:t>:</a:t>
            </a:r>
            <a:r>
              <a:rPr lang="ar-SA" dirty="0">
                <a:latin typeface="Simplified Arabic" pitchFamily="18" charset="-78"/>
                <a:cs typeface="Simplified Arabic" pitchFamily="18" charset="-78"/>
              </a:rPr>
              <a:t>تتضمن فئة تخلف عقلي عميق حيث يقل مستوى ذكاء أفراد هذه الفئة عن </a:t>
            </a:r>
            <a:r>
              <a:rPr lang="ar-SA" dirty="0" smtClean="0">
                <a:latin typeface="Simplified Arabic" pitchFamily="18" charset="-78"/>
                <a:cs typeface="Simplified Arabic" pitchFamily="18" charset="-78"/>
              </a:rPr>
              <a:t>25</a:t>
            </a:r>
            <a:r>
              <a:rPr lang="ar-IQ" dirty="0" smtClean="0">
                <a:latin typeface="Simplified Arabic" pitchFamily="18" charset="-78"/>
                <a:cs typeface="Simplified Arabic" pitchFamily="18" charset="-78"/>
              </a:rPr>
              <a:t> وهؤلاء يطلق عليهم الاشخاص الاعتماديون </a:t>
            </a:r>
            <a:r>
              <a:rPr lang="ar-IQ" dirty="0">
                <a:latin typeface="Simplified Arabic" pitchFamily="18" charset="-78"/>
                <a:cs typeface="Simplified Arabic" pitchFamily="18" charset="-78"/>
              </a:rPr>
              <a:t>وهؤلاء </a:t>
            </a:r>
            <a:r>
              <a:rPr lang="ar-IQ" dirty="0" err="1">
                <a:latin typeface="Simplified Arabic" pitchFamily="18" charset="-78"/>
                <a:cs typeface="Simplified Arabic" pitchFamily="18" charset="-78"/>
              </a:rPr>
              <a:t>لايستطيعون</a:t>
            </a:r>
            <a:r>
              <a:rPr lang="ar-IQ" dirty="0">
                <a:latin typeface="Simplified Arabic" pitchFamily="18" charset="-78"/>
                <a:cs typeface="Simplified Arabic" pitchFamily="18" charset="-78"/>
              </a:rPr>
              <a:t> تعلم المهارات </a:t>
            </a:r>
            <a:r>
              <a:rPr lang="ar-IQ" dirty="0" smtClean="0">
                <a:latin typeface="Simplified Arabic" pitchFamily="18" charset="-78"/>
                <a:cs typeface="Simplified Arabic" pitchFamily="18" charset="-78"/>
              </a:rPr>
              <a:t>الاساسية كالاعتماد على النفس </a:t>
            </a:r>
            <a:r>
              <a:rPr lang="ar-SA" dirty="0" smtClean="0">
                <a:latin typeface="Simplified Arabic" pitchFamily="18" charset="-78"/>
                <a:cs typeface="Simplified Arabic" pitchFamily="18" charset="-78"/>
              </a:rPr>
              <a:t>و </a:t>
            </a:r>
            <a:r>
              <a:rPr lang="ar-SA" dirty="0">
                <a:latin typeface="Simplified Arabic" pitchFamily="18" charset="-78"/>
                <a:cs typeface="Simplified Arabic" pitchFamily="18" charset="-78"/>
              </a:rPr>
              <a:t>يحتاجون إلى رعاية تامة حيث يصعب تعليمهم و يصعب تدريبهم للعناية بأنفسهم و هؤلاء يحتاجون إلى إشراف </a:t>
            </a:r>
            <a:r>
              <a:rPr lang="ar-SA" dirty="0"/>
              <a:t>و رعاية مستمرة</a:t>
            </a:r>
            <a:endParaRPr lang="ar-IQ" dirty="0"/>
          </a:p>
        </p:txBody>
      </p:sp>
    </p:spTree>
    <p:extLst>
      <p:ext uri="{BB962C8B-B14F-4D97-AF65-F5344CB8AC3E}">
        <p14:creationId xmlns:p14="http://schemas.microsoft.com/office/powerpoint/2010/main" val="30371184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u="sng" dirty="0"/>
              <a:t>التصنيف </a:t>
            </a:r>
            <a:r>
              <a:rPr lang="ar-SA" b="1" u="sng" dirty="0" smtClean="0"/>
              <a:t>ال</a:t>
            </a:r>
            <a:r>
              <a:rPr lang="ar-IQ" b="1" u="sng" dirty="0" smtClean="0"/>
              <a:t>طب</a:t>
            </a:r>
            <a:r>
              <a:rPr lang="ar-SA" b="1" u="sng" dirty="0" smtClean="0"/>
              <a:t>ي</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يعتمد ها التصنيف على الخصائص الاكلينيكية المميزة لفئة التخلف العقلي ويتضمن الفئات الاتية:</a:t>
            </a:r>
          </a:p>
          <a:p>
            <a:pPr marL="514350" indent="-514350">
              <a:buFont typeface="+mj-lt"/>
              <a:buAutoNum type="arabicPeriod"/>
            </a:pPr>
            <a:r>
              <a:rPr lang="ar-IQ" dirty="0" smtClean="0"/>
              <a:t>الاستسقاء الدماغي: سمي بهذا الاسم لوجود سائل النخاع الشوكي داخل او خارج الدماغ  اي بين القشرة الدماغية والدماغ وهذا مما </a:t>
            </a:r>
            <a:r>
              <a:rPr lang="ar-IQ" dirty="0" err="1" smtClean="0"/>
              <a:t>لايسمح</a:t>
            </a:r>
            <a:r>
              <a:rPr lang="ar-IQ" dirty="0" smtClean="0"/>
              <a:t> بالنمو السليم</a:t>
            </a:r>
          </a:p>
          <a:p>
            <a:pPr marL="514350" indent="-514350">
              <a:buFont typeface="+mj-lt"/>
              <a:buAutoNum type="arabicPeriod"/>
            </a:pPr>
            <a:r>
              <a:rPr lang="ar-IQ" dirty="0" smtClean="0"/>
              <a:t>البول </a:t>
            </a:r>
            <a:r>
              <a:rPr lang="ar-IQ" dirty="0" err="1" smtClean="0"/>
              <a:t>الفيتاليتي</a:t>
            </a:r>
            <a:r>
              <a:rPr lang="ar-IQ" dirty="0" smtClean="0"/>
              <a:t>: سبب وجود هذه الظاهرة هو نقص كفاءة الكبد في افراز انزيم يساعد على عملية التمثيل الغذائي .</a:t>
            </a:r>
          </a:p>
          <a:p>
            <a:pPr marL="514350" indent="-514350">
              <a:buFont typeface="+mj-lt"/>
              <a:buAutoNum type="arabicPeriod"/>
            </a:pPr>
            <a:r>
              <a:rPr lang="ar-IQ" dirty="0"/>
              <a:t> </a:t>
            </a:r>
            <a:r>
              <a:rPr lang="ar-IQ" dirty="0" smtClean="0"/>
              <a:t>حالة عرض داون او المنغولية  وتشكل 10% من حالات الاعاقة العقلية</a:t>
            </a:r>
          </a:p>
        </p:txBody>
      </p:sp>
    </p:spTree>
    <p:extLst>
      <p:ext uri="{BB962C8B-B14F-4D97-AF65-F5344CB8AC3E}">
        <p14:creationId xmlns:p14="http://schemas.microsoft.com/office/powerpoint/2010/main" val="2163204238"/>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TotalTime>
  <Words>882</Words>
  <Application>Microsoft Office PowerPoint</Application>
  <PresentationFormat>عرض على الشاشة (3:4)‏</PresentationFormat>
  <Paragraphs>106</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سمة Office</vt:lpstr>
      <vt:lpstr>الاعاقة العقلية</vt:lpstr>
      <vt:lpstr>تتناول المحاضرة الاتي:</vt:lpstr>
      <vt:lpstr>تعريف الاعاقة العقلية </vt:lpstr>
      <vt:lpstr>تعريف تروجولد وسودي الذي ركزا فيه على بعد التكيف </vt:lpstr>
      <vt:lpstr>عرض تقديمي في PowerPoint</vt:lpstr>
      <vt:lpstr>تصنيفات الاعاقة العقلية</vt:lpstr>
      <vt:lpstr>عرض تقديمي في PowerPoint</vt:lpstr>
      <vt:lpstr>التصنيف التربوي</vt:lpstr>
      <vt:lpstr>التصنيف الطبي</vt:lpstr>
      <vt:lpstr>عرض تقديمي في PowerPoint</vt:lpstr>
      <vt:lpstr>التطور التاريخي للعناية بالمعاق</vt:lpstr>
      <vt:lpstr>اسباب الاعاقة العقلية </vt:lpstr>
      <vt:lpstr>الاسباب البيئية للإعاقة العقلية</vt:lpstr>
      <vt:lpstr>الخصائص السلوكية للمعاقين عقليا</vt:lpstr>
      <vt:lpstr>الاسس العامة لتدريب المعاقين عقليا</vt:lpstr>
      <vt:lpstr>اساليب قياس وتشخيص الاعاقة العقلية</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الاعاقة العقلية</dc:title>
  <dc:creator>1</dc:creator>
  <cp:lastModifiedBy>1</cp:lastModifiedBy>
  <cp:revision>20</cp:revision>
  <dcterms:created xsi:type="dcterms:W3CDTF">2018-03-12T18:18:35Z</dcterms:created>
  <dcterms:modified xsi:type="dcterms:W3CDTF">2018-03-13T08:58:45Z</dcterms:modified>
</cp:coreProperties>
</file>